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iFFHotwYCsAEqo6v3yod1fvul5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Tujuan pembentangan :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Memaklumkan perkembangan trend harga gandum dunia.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Menerangkan kaedah pelaksanaan Program Subsidi Tepung Gandum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Memaklumkan isu-isu pelaksanaan Program Subsidi Tepung Gandum akibat kenaikan harga gandum dunia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Mencadangkan kepada Jemaah Menteri syor hala tuju bagi pelaksanaan Program Subsidi Tepung Gandum</a:t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1d30d9bf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1d30d9bf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09da75d87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1309da75d8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1d30d9bf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31d30d9b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2148291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2148291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21482911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21482911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3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25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25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chemeClr val="accen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kpdnhep.gov.my/ms/orang-awam/muat-turun-borang" TargetMode="External"/><Relationship Id="rId4" Type="http://schemas.openxmlformats.org/officeDocument/2006/relationships/hyperlink" Target="https://www.kpdnhep.gov.my/ms/orang-awam/muat-turun-bora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/>
          <p:nvPr/>
        </p:nvSpPr>
        <p:spPr>
          <a:xfrm>
            <a:off x="0" y="2369575"/>
            <a:ext cx="6394381" cy="3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925" y="170527"/>
            <a:ext cx="1894426" cy="126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524" y="1345625"/>
            <a:ext cx="6547472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318123" y="4062132"/>
            <a:ext cx="679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BAHAGIAN SUBSIDI DAN BEKALAN</a:t>
            </a:r>
            <a:endParaRPr b="1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SEKTOR BARANG KAWALAN DAN SUBSIDI</a:t>
            </a:r>
            <a:endParaRPr b="1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" name="Google Shape;74;p1"/>
          <p:cNvSpPr txBox="1"/>
          <p:nvPr>
            <p:ph type="ctrTitle"/>
          </p:nvPr>
        </p:nvSpPr>
        <p:spPr>
          <a:xfrm>
            <a:off x="0" y="1558125"/>
            <a:ext cx="6394381" cy="2226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1400">
              <a:solidFill>
                <a:schemeClr val="lt1"/>
              </a:solidFill>
            </a:endParaRPr>
          </a:p>
          <a:p>
            <a:pPr indent="0" lvl="0" marL="36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2800">
                <a:solidFill>
                  <a:srgbClr val="FF9900"/>
                </a:solidFill>
              </a:rPr>
              <a:t>GARIS PANDUAN</a:t>
            </a:r>
            <a:r>
              <a:rPr b="1" lang="en-US" sz="2800">
                <a:solidFill>
                  <a:srgbClr val="FF0000"/>
                </a:solidFill>
              </a:rPr>
              <a:t> </a:t>
            </a:r>
            <a:r>
              <a:rPr b="1" lang="en-US" sz="2800">
                <a:solidFill>
                  <a:schemeClr val="lt1"/>
                </a:solidFill>
              </a:rPr>
              <a:t>PENGGUNAAN LOGO BARANG KAWALAN DAN LOGO BARANG SUBSIDI</a:t>
            </a:r>
            <a:endParaRPr b="1" sz="2800">
              <a:solidFill>
                <a:schemeClr val="lt1"/>
              </a:solidFill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5279" y="1622732"/>
            <a:ext cx="2748721" cy="1963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161825" y="64025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000">
                <a:solidFill>
                  <a:schemeClr val="lt1"/>
                </a:solidFill>
              </a:rPr>
              <a:t>KEDUDUKAN LOGO BARANG KAWALAN / LOGO BARANG SUBSIDI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2334816" y="819843"/>
            <a:ext cx="3240300" cy="4176600"/>
          </a:xfrm>
          <a:prstGeom prst="roundRect">
            <a:avLst>
              <a:gd fmla="val 5528" name="adj"/>
            </a:avLst>
          </a:prstGeom>
          <a:solidFill>
            <a:srgbClr val="FFFFFF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5791200" y="819843"/>
            <a:ext cx="3240300" cy="4176600"/>
          </a:xfrm>
          <a:prstGeom prst="roundRect">
            <a:avLst>
              <a:gd fmla="val 5827" name="adj"/>
            </a:avLst>
          </a:prstGeom>
          <a:solidFill>
            <a:srgbClr val="FFFFFF"/>
          </a:solidFill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2772712" y="4367758"/>
            <a:ext cx="2304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HADAPAN</a:t>
            </a:r>
            <a:endParaRPr b="1" i="0" sz="1800" u="sng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6439272" y="4348235"/>
            <a:ext cx="2304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HADAPAN</a:t>
            </a:r>
            <a:endParaRPr b="1" i="0" sz="1800" u="sng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3626" y="867620"/>
            <a:ext cx="766699" cy="76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1210" y="867621"/>
            <a:ext cx="798015" cy="76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 txBox="1"/>
          <p:nvPr/>
        </p:nvSpPr>
        <p:spPr>
          <a:xfrm>
            <a:off x="161825" y="867620"/>
            <a:ext cx="23349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Kedudukan logo pada penjuru kanan atas pek pembungkusan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10"/>
          <p:cNvCxnSpPr/>
          <p:nvPr/>
        </p:nvCxnSpPr>
        <p:spPr>
          <a:xfrm flipH="1">
            <a:off x="5479990" y="896300"/>
            <a:ext cx="4200" cy="65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7" name="Google Shape;157;p10"/>
          <p:cNvSpPr txBox="1"/>
          <p:nvPr/>
        </p:nvSpPr>
        <p:spPr>
          <a:xfrm>
            <a:off x="5463800" y="1161225"/>
            <a:ext cx="64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22.12mm</a:t>
            </a:r>
            <a:endParaRPr sz="800"/>
          </a:p>
        </p:txBody>
      </p:sp>
      <p:cxnSp>
        <p:nvCxnSpPr>
          <p:cNvPr id="158" name="Google Shape;158;p10"/>
          <p:cNvCxnSpPr/>
          <p:nvPr/>
        </p:nvCxnSpPr>
        <p:spPr>
          <a:xfrm rot="10800000">
            <a:off x="4687978" y="1655890"/>
            <a:ext cx="73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9" name="Google Shape;159;p10"/>
          <p:cNvSpPr txBox="1"/>
          <p:nvPr/>
        </p:nvSpPr>
        <p:spPr>
          <a:xfrm>
            <a:off x="4777576" y="1615575"/>
            <a:ext cx="64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22.12mm</a:t>
            </a:r>
            <a:endParaRPr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1d30d9bf3_0_20"/>
          <p:cNvSpPr txBox="1"/>
          <p:nvPr>
            <p:ph type="title"/>
          </p:nvPr>
        </p:nvSpPr>
        <p:spPr>
          <a:xfrm>
            <a:off x="194425" y="1851400"/>
            <a:ext cx="8818500" cy="1088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000">
                <a:solidFill>
                  <a:schemeClr val="lt1"/>
                </a:solidFill>
              </a:rPr>
              <a:t>CADANGAN PENGGUNAAN POSTER DI RAK KHAS BAGI JUALAN BARANG KAWALAN DAN BARANG SUBSIDI</a:t>
            </a:r>
            <a:endParaRPr b="1"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09da75d87_0_26"/>
          <p:cNvSpPr txBox="1"/>
          <p:nvPr>
            <p:ph type="title"/>
          </p:nvPr>
        </p:nvSpPr>
        <p:spPr>
          <a:xfrm>
            <a:off x="161825" y="64025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499"/>
              <a:buNone/>
            </a:pPr>
            <a:r>
              <a:rPr b="1" lang="en-US" sz="2000">
                <a:solidFill>
                  <a:schemeClr val="lt1"/>
                </a:solidFill>
              </a:rPr>
              <a:t>CADANGAN PENGGUNAAN POSTER DI RAK KHAS BAGI JUALAN B</a:t>
            </a:r>
            <a:r>
              <a:rPr b="1" lang="en-US" sz="2000">
                <a:solidFill>
                  <a:schemeClr val="lt1"/>
                </a:solidFill>
              </a:rPr>
              <a:t>ARANG KAWALAN DAN BARANG SUBSIDI</a:t>
            </a:r>
            <a:endParaRPr b="1" sz="2000">
              <a:solidFill>
                <a:schemeClr val="lt1"/>
              </a:solidFill>
            </a:endParaRPr>
          </a:p>
        </p:txBody>
      </p:sp>
      <p:pic>
        <p:nvPicPr>
          <p:cNvPr id="170" name="Google Shape;170;g1309da75d87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00" y="872300"/>
            <a:ext cx="4013225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309da75d87_0_26"/>
          <p:cNvSpPr txBox="1"/>
          <p:nvPr/>
        </p:nvSpPr>
        <p:spPr>
          <a:xfrm>
            <a:off x="4343400" y="903375"/>
            <a:ext cx="4437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Mengeluarkan arahan Pengawal Bekalan kepada semua pemegang lesen CSA runcit bagi produk </a:t>
            </a:r>
            <a:r>
              <a:rPr b="1" lang="en-US"/>
              <a:t>GMT </a:t>
            </a:r>
            <a:r>
              <a:rPr lang="en-US"/>
              <a:t>supaya: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Menyediakan </a:t>
            </a:r>
            <a:r>
              <a:rPr b="1" lang="en-US"/>
              <a:t>rak khas</a:t>
            </a:r>
            <a:r>
              <a:rPr lang="en-US"/>
              <a:t> bagi jualan barang kawalan </a:t>
            </a:r>
            <a:r>
              <a:rPr lang="en-US"/>
              <a:t>/</a:t>
            </a:r>
            <a:r>
              <a:rPr lang="en-US"/>
              <a:t> subsidi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Memaparkan </a:t>
            </a:r>
            <a:r>
              <a:rPr b="1" lang="en-US"/>
              <a:t>Poster </a:t>
            </a:r>
            <a:r>
              <a:rPr lang="en-US"/>
              <a:t>Logo Barang Kawalan </a:t>
            </a:r>
            <a:r>
              <a:rPr lang="en-US"/>
              <a:t>/</a:t>
            </a:r>
            <a:r>
              <a:rPr lang="en-US"/>
              <a:t> Subsidi pada rak khas bersaiz A4</a:t>
            </a:r>
            <a:endParaRPr b="1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/>
              <a:t>Poster mengandungi maklumat saluran aduan sekiranya barang kawalan / bersubsidi tiada pada rak yang dikhaskan.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Cadangan Arahan berkuatkuasa pada </a:t>
            </a:r>
            <a:r>
              <a:rPr b="1" lang="en-US" u="sng"/>
              <a:t>1 Ogos 2022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1d30d9bf3_0_0"/>
          <p:cNvSpPr txBox="1"/>
          <p:nvPr>
            <p:ph type="title"/>
          </p:nvPr>
        </p:nvSpPr>
        <p:spPr>
          <a:xfrm>
            <a:off x="161825" y="64025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000">
                <a:solidFill>
                  <a:schemeClr val="lt1"/>
                </a:solidFill>
              </a:rPr>
              <a:t>CADANGAN PEMILIHAN </a:t>
            </a:r>
            <a:r>
              <a:rPr b="1" lang="en-US" sz="2000">
                <a:solidFill>
                  <a:schemeClr val="lt1"/>
                </a:solidFill>
              </a:rPr>
              <a:t>PENGGUNAAN POSTER </a:t>
            </a:r>
            <a:endParaRPr b="1" sz="2000">
              <a:solidFill>
                <a:schemeClr val="lt1"/>
              </a:solidFill>
            </a:endParaRPr>
          </a:p>
        </p:txBody>
      </p:sp>
      <p:pic>
        <p:nvPicPr>
          <p:cNvPr id="177" name="Google Shape;177;g131d30d9bf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25" y="1563799"/>
            <a:ext cx="4108125" cy="293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31d30d9bf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675" y="1563800"/>
            <a:ext cx="4332649" cy="29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31d30d9bf3_0_0"/>
          <p:cNvSpPr/>
          <p:nvPr/>
        </p:nvSpPr>
        <p:spPr>
          <a:xfrm>
            <a:off x="208625" y="872975"/>
            <a:ext cx="488700" cy="4668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</a:rPr>
              <a:t>1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180" name="Google Shape;180;g131d30d9bf3_0_0"/>
          <p:cNvSpPr/>
          <p:nvPr/>
        </p:nvSpPr>
        <p:spPr>
          <a:xfrm>
            <a:off x="4543750" y="908700"/>
            <a:ext cx="488700" cy="4668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</a:rPr>
              <a:t>2</a:t>
            </a:r>
            <a:endParaRPr b="1"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1321482911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850" y="180676"/>
            <a:ext cx="6683901" cy="478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321482911b_0_0"/>
          <p:cNvSpPr/>
          <p:nvPr/>
        </p:nvSpPr>
        <p:spPr>
          <a:xfrm>
            <a:off x="144600" y="230400"/>
            <a:ext cx="488700" cy="4668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</a:rPr>
              <a:t>1</a:t>
            </a:r>
            <a:endParaRPr b="1" sz="2500">
              <a:solidFill>
                <a:srgbClr val="FFFFFF"/>
              </a:solidFill>
            </a:endParaRPr>
          </a:p>
        </p:txBody>
      </p:sp>
      <p:cxnSp>
        <p:nvCxnSpPr>
          <p:cNvPr id="187" name="Google Shape;187;g1321482911b_0_0"/>
          <p:cNvCxnSpPr/>
          <p:nvPr/>
        </p:nvCxnSpPr>
        <p:spPr>
          <a:xfrm flipH="1">
            <a:off x="4920575" y="775925"/>
            <a:ext cx="2720700" cy="363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g1321482911b_0_0"/>
          <p:cNvSpPr txBox="1"/>
          <p:nvPr/>
        </p:nvSpPr>
        <p:spPr>
          <a:xfrm>
            <a:off x="7631450" y="618775"/>
            <a:ext cx="151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Premis yang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menjual barang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kawalan</a:t>
            </a:r>
            <a:endParaRPr/>
          </a:p>
        </p:txBody>
      </p:sp>
      <p:cxnSp>
        <p:nvCxnSpPr>
          <p:cNvPr id="189" name="Google Shape;189;g1321482911b_0_0"/>
          <p:cNvCxnSpPr/>
          <p:nvPr/>
        </p:nvCxnSpPr>
        <p:spPr>
          <a:xfrm flipH="1">
            <a:off x="5947200" y="3565275"/>
            <a:ext cx="1654800" cy="761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" name="Google Shape;190;g1321482911b_0_0"/>
          <p:cNvSpPr txBox="1"/>
          <p:nvPr/>
        </p:nvSpPr>
        <p:spPr>
          <a:xfrm>
            <a:off x="7469550" y="3108750"/>
            <a:ext cx="151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QR Code untuk membuat aduan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321482911b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151" y="235725"/>
            <a:ext cx="7181875" cy="47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321482911b_0_11"/>
          <p:cNvSpPr/>
          <p:nvPr/>
        </p:nvSpPr>
        <p:spPr>
          <a:xfrm>
            <a:off x="176800" y="137500"/>
            <a:ext cx="643800" cy="5949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</a:rPr>
              <a:t>2</a:t>
            </a:r>
            <a:endParaRPr b="1"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>
            <p:ph idx="4294967295" type="ctrTitle"/>
          </p:nvPr>
        </p:nvSpPr>
        <p:spPr>
          <a:xfrm>
            <a:off x="705225" y="1030900"/>
            <a:ext cx="5772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Terima Kasih</a:t>
            </a:r>
            <a:endParaRPr b="1" i="0" sz="6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11"/>
          <p:cNvSpPr txBox="1"/>
          <p:nvPr>
            <p:ph idx="4294967295" type="subTitle"/>
          </p:nvPr>
        </p:nvSpPr>
        <p:spPr>
          <a:xfrm>
            <a:off x="849119" y="2059025"/>
            <a:ext cx="5561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KEMENTERIAN PERDAGANGAN DALAM NEGERI DAN </a:t>
            </a:r>
            <a:endParaRPr b="1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HAL EHWAL PENGGUNA</a:t>
            </a:r>
            <a:endParaRPr b="1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1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5325" y="170527"/>
            <a:ext cx="1894426" cy="126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450" y="1574053"/>
            <a:ext cx="1669200" cy="16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>
            <a:off x="289850" y="215050"/>
            <a:ext cx="63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2058650" y="702375"/>
            <a:ext cx="6787984" cy="3520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Kementerian Perdagangan Dalam Negeri dan Hal Ehwal (KPDNHEP) telah memperkenalkan Logo Barang Kawalan dan Logo Barang Subsidi bermula 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Julai 2021 dan telah diluluskan oleh Jemaah Menteri yang bermesyuarat pada 14 Julai 2021. </a:t>
            </a:r>
            <a:endParaRPr/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 Barang Kawalan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diperkenalkan bagi memberi kesedaran kepada pengguna akan hak-hak pengguna ke atas barang kawalan yang dilindungi di bawah Akta Kawalan Bekalan 1961 [Akta 122].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 Barang Subsidi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diperkenalkan bagi memberi pendedahan kepada pengguna akan barang subsidi yang disediakan oleh Kerajaan untuk meringankan kos sara hidup.</a:t>
            </a:r>
            <a:endParaRPr/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 Barang Kawalan dan Logo Barang Subsidi akan digunakan pada produk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tepung gandum, minyak masak dan gula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 akan diperluaskan kepada barang kawalan yang lain dari semasa ke semasa. </a:t>
            </a:r>
            <a:endParaRPr/>
          </a:p>
        </p:txBody>
      </p:sp>
      <p:sp>
        <p:nvSpPr>
          <p:cNvPr id="83" name="Google Shape;83;p2"/>
          <p:cNvSpPr txBox="1"/>
          <p:nvPr/>
        </p:nvSpPr>
        <p:spPr>
          <a:xfrm>
            <a:off x="121375" y="786950"/>
            <a:ext cx="2238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Diluluskan Jemaah Menteri pada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 Julai 2021</a:t>
            </a:r>
            <a:endParaRPr/>
          </a:p>
        </p:txBody>
      </p:sp>
      <p:sp>
        <p:nvSpPr>
          <p:cNvPr id="84" name="Google Shape;84;p2"/>
          <p:cNvSpPr txBox="1"/>
          <p:nvPr/>
        </p:nvSpPr>
        <p:spPr>
          <a:xfrm>
            <a:off x="161825" y="64025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LATAR BELAKANG</a:t>
            </a:r>
            <a:endParaRPr/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238" y="3252678"/>
            <a:ext cx="1685962" cy="160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/>
        </p:nvSpPr>
        <p:spPr>
          <a:xfrm>
            <a:off x="289850" y="215050"/>
            <a:ext cx="63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161825" y="702375"/>
            <a:ext cx="8684809" cy="3520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Objektif Garis Panduan Penggunaan Logo Barang Kawalan dan Logo Barang Subsidi adalah untuk:</a:t>
            </a:r>
            <a:endParaRPr/>
          </a:p>
          <a:p>
            <a:pPr indent="-342900" lvl="4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Menerangkan dengan lebih terperinci tatacara dan prosedur permohonan penggunaan Logo Barang Kawalan dan Logo Barang Subsidi;</a:t>
            </a:r>
            <a:endParaRPr/>
          </a:p>
          <a:p>
            <a:pPr indent="-342900" lvl="4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Menambah baik dan memudahkan proses permohonan logo agar dapat dibuat secara teratur dan tersusun; dan</a:t>
            </a:r>
            <a:endParaRPr/>
          </a:p>
          <a:p>
            <a:pPr indent="-342900" lvl="4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Meminimakan sebarang permasalahan berkaitan penandaan Logo Barang Kawalan dan Logo Barang Subsidi. </a:t>
            </a:r>
            <a:endParaRPr/>
          </a:p>
          <a:p>
            <a:pPr indent="0" lvl="4" marL="557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4" marL="36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Undang – undang dan peraturan terpakai bagi Logo Barang Kawalan dan Logo Barang Subsidi adalah tertakluk kepada pematuhan terhadap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Akta Kawalan Bekalan 1961 dan syarat lesen </a:t>
            </a:r>
            <a:endParaRPr>
              <a:solidFill>
                <a:schemeClr val="dk1"/>
              </a:solidFill>
            </a:endParaRPr>
          </a:p>
          <a:p>
            <a:pPr indent="-247650" lvl="4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61825" y="64025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OBJEKTIF DAN PERATURAN TERPAKAI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289850" y="215050"/>
            <a:ext cx="63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161825" y="702375"/>
            <a:ext cx="8684809" cy="3520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Syarikat hendaklah berdaftar dengan Suruhanjaya Syarikat Malaysia (SSM) atau dengan badan-badan berdaftar yang lain;</a:t>
            </a:r>
            <a:endParaRPr/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Mempunyai lesen operasi di bawah kelulusan Kementerian Perdagangan Dalam Negeri dan Hal Ehwal Pengguna (KPDNHEP)</a:t>
            </a:r>
            <a:endParaRPr/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Mempunyai lesen operasi yang masih sah daripada Pihak Berkuasa Tempatan (PBT);</a:t>
            </a:r>
            <a:endParaRPr/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Penggunaan logo adalah bagi produk-produk di bawah Akta Kawalan Bekalan 1961 dan juga barangan yang disubsidikan oleh Kerajaan.</a:t>
            </a:r>
            <a:endParaRPr/>
          </a:p>
        </p:txBody>
      </p:sp>
      <p:sp>
        <p:nvSpPr>
          <p:cNvPr id="99" name="Google Shape;99;p4"/>
          <p:cNvSpPr txBox="1"/>
          <p:nvPr/>
        </p:nvSpPr>
        <p:spPr>
          <a:xfrm>
            <a:off x="161825" y="64025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SYARAT PERMOHONAN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/>
        </p:nvSpPr>
        <p:spPr>
          <a:xfrm>
            <a:off x="289850" y="215050"/>
            <a:ext cx="63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61825" y="702375"/>
            <a:ext cx="8684809" cy="3520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Permohonan Penggunaan Logo Barang Kawalan dan Logo Barang Subsidi melalui borang permohonan secara online d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https://www.kpdnhep.gov.my/ms/orang-awam/muat-turun-borang</a:t>
            </a:r>
            <a:r>
              <a:rPr b="0" i="0" lang="en-US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Sebarang pertanyaan boleh dikemukakan kepada :-</a:t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161825" y="64025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CARA MEMOHON</a:t>
            </a:r>
            <a:endParaRPr/>
          </a:p>
        </p:txBody>
      </p:sp>
      <p:sp>
        <p:nvSpPr>
          <p:cNvPr id="107" name="Google Shape;107;p5"/>
          <p:cNvSpPr txBox="1"/>
          <p:nvPr/>
        </p:nvSpPr>
        <p:spPr>
          <a:xfrm>
            <a:off x="2582500" y="2048226"/>
            <a:ext cx="3699300" cy="1902300"/>
          </a:xfrm>
          <a:prstGeom prst="rect">
            <a:avLst/>
          </a:prstGeom>
          <a:noFill/>
          <a:ln cap="flat" cmpd="sng" w="12825">
            <a:solidFill>
              <a:srgbClr val="231F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0170" marR="79375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Sektor Barang Kawalan dan Subsidi</a:t>
            </a:r>
            <a:endParaRPr/>
          </a:p>
          <a:p>
            <a:pPr indent="0" lvl="0" marL="90170" marR="79375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Kementerian Perdagangan Dalam Negeri dan  Hal  Ehwal  Pengguna</a:t>
            </a:r>
            <a:endParaRPr/>
          </a:p>
          <a:p>
            <a:pPr indent="0" lvl="0" marL="90170" marR="79375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Aras 4, No. 13, Persiaran Perdana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0170" marR="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Presint 2, 62623 Putrajaya.</a:t>
            </a:r>
            <a:endParaRPr/>
          </a:p>
          <a:p>
            <a:pPr indent="0" lvl="0" marL="90170" marR="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No. Tel  : 03-8882 </a:t>
            </a:r>
            <a:r>
              <a:rPr lang="en-US">
                <a:solidFill>
                  <a:srgbClr val="231F20"/>
                </a:solidFill>
              </a:rPr>
              <a:t>5929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0170" marR="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No. Faks :03-8882 5941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0170" marR="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/>
        </p:nvSpPr>
        <p:spPr>
          <a:xfrm>
            <a:off x="289850" y="215050"/>
            <a:ext cx="63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161825" y="702376"/>
            <a:ext cx="8684809" cy="9703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Dokumen yang perlu disertakan bersama borang permohonan adalah seperti berikut:</a:t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romanLcPeriod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Lakaran seni reka bentuk cetakan logo di pek pembungkusan produk berwarna</a:t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161825" y="64025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DOKUMEN YANG PERLU DISERTAKAN</a:t>
            </a:r>
            <a:endParaRPr/>
          </a:p>
        </p:txBody>
      </p:sp>
      <p:sp>
        <p:nvSpPr>
          <p:cNvPr id="115" name="Google Shape;115;p6"/>
          <p:cNvSpPr txBox="1"/>
          <p:nvPr/>
        </p:nvSpPr>
        <p:spPr>
          <a:xfrm>
            <a:off x="161825" y="2164679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YURAN PERMOHONAN</a:t>
            </a:r>
            <a:endParaRPr/>
          </a:p>
        </p:txBody>
      </p:sp>
      <p:sp>
        <p:nvSpPr>
          <p:cNvPr id="116" name="Google Shape;116;p6"/>
          <p:cNvSpPr txBox="1"/>
          <p:nvPr/>
        </p:nvSpPr>
        <p:spPr>
          <a:xfrm>
            <a:off x="0" y="2833920"/>
            <a:ext cx="8684809" cy="9703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Tiada sebarang yuran permohonan atau fi dikenakan kepada permohonan penggunaan Logo Barang Kawalan dan Logo Barang Subsidi</a:t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/>
        </p:nvSpPr>
        <p:spPr>
          <a:xfrm>
            <a:off x="289850" y="215050"/>
            <a:ext cx="63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161825" y="64025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PROSES KELULUSAN</a:t>
            </a:r>
            <a:endParaRPr/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5307" y="761420"/>
            <a:ext cx="3828585" cy="43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/>
        </p:nvSpPr>
        <p:spPr>
          <a:xfrm>
            <a:off x="289850" y="215050"/>
            <a:ext cx="63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59473" y="702375"/>
            <a:ext cx="8920852" cy="4441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Pemakaian Logo Barang Kawalan pada pek pembungkusan hendaklah terlebih dahulu mendapat kebenaran Pengawal Bekalan. </a:t>
            </a:r>
            <a:endParaRPr/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Kelulusan lakaran reka bentuk cetakan di pek pembungkusan yang diberikan tidak boleh diubah tanpa permohonan yang baharu dan diluluskan oleh Pengawal Bekalan;</a:t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Syarikat yang menggunakan Logo Barang Kawalan dan Logo Barang Subsidi tidak dibenarkan mengubah  atau menukar rupa bentuk dan warna asal Logo Barang Kawalan dan Logo Barang Subsidi;</a:t>
            </a:r>
            <a:endParaRPr/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Penandaan Logo Barang Kawalan dan Logo Barang Subsidi ini tertakluk kepada semua undang-undang atau peraturan yang berkaitan. Pihak Kementerian berhak mengambil tindakan ke atas mana-mana pelanggaran bagi mana-mana syarat yang telah ditetapkan kepada individu/ syarikat yang diberi kelulusan;</a:t>
            </a:r>
            <a:endParaRPr/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Sentiasa mengamalkan perniagaan secara berintegriti dan beretika sepanjang pemakaian Logo Barang Kawalan dan Logo Barang Subsidi di produk/ premis/ lokasi dan lain-lain bahan cetakan berkaitan.</a:t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161825" y="64025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3513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SYARAT PEMAKAIAN LOGO BARANG KAWALAN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3513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 LOGO BARANG SUBSIDI PADA PEK PEMBUNGKUSAN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/>
        </p:nvSpPr>
        <p:spPr>
          <a:xfrm>
            <a:off x="289850" y="215050"/>
            <a:ext cx="63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2058649" y="702375"/>
            <a:ext cx="6921675" cy="3520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Logo Barang Kawalan adalah seperti diagram di bawah :</a:t>
            </a:r>
            <a:endParaRPr/>
          </a:p>
          <a:p>
            <a:pPr indent="-342900" lvl="0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lphaLcParenR"/>
            </a:pPr>
            <a:r>
              <a:rPr b="0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Menggunakan rupataip </a:t>
            </a:r>
            <a:r>
              <a:rPr b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Typeface</a:t>
            </a:r>
            <a:r>
              <a:rPr b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>
                <a:solidFill>
                  <a:schemeClr val="dk1"/>
                </a:solidFill>
              </a:rPr>
              <a:t>Aquino Demo</a:t>
            </a:r>
            <a:endParaRPr>
              <a:solidFill>
                <a:schemeClr val="dk1"/>
              </a:solidFill>
            </a:endParaRPr>
          </a:p>
          <a:p>
            <a:pPr indent="-342900" lvl="0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lphaLcParenR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Skema warna seperti yang ditetapkan (pertimbangan diberikan bagi syarikat yang menggunakan satu warna sahaja di pek pembungkusan)</a:t>
            </a:r>
            <a:endParaRPr/>
          </a:p>
          <a:p>
            <a:pPr indent="-342900" lvl="0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lphaLcParenR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Penandaan logo dengan saiz minimum 22.12 mm</a:t>
            </a:r>
            <a:endParaRPr/>
          </a:p>
          <a:p>
            <a:pPr indent="-342900" lvl="0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lphaLcParenR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Penandaan “Barang Kawalan Malaysia” dan “Barang Subsidi Malaysia” hendaklah menggunakan Bahasa Melayu.</a:t>
            </a:r>
            <a:endParaRPr/>
          </a:p>
          <a:p>
            <a:pPr indent="-342900" lvl="0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lphaLcParenR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Kedudukan logo pada penjuru kanan atas pek pembungkusan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900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3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3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161825" y="64025"/>
            <a:ext cx="8818500" cy="66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SYARAT CETAKAN LOGO DI PEK PEMBUNGKUSAN</a:t>
            </a:r>
            <a:endParaRPr/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31" y="2438959"/>
            <a:ext cx="1760789" cy="168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94" y="766275"/>
            <a:ext cx="1669200" cy="166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9"/>
          <p:cNvCxnSpPr/>
          <p:nvPr/>
        </p:nvCxnSpPr>
        <p:spPr>
          <a:xfrm flipH="1">
            <a:off x="1924300" y="896300"/>
            <a:ext cx="8100" cy="143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41" name="Google Shape;141;p9"/>
          <p:cNvSpPr txBox="1"/>
          <p:nvPr/>
        </p:nvSpPr>
        <p:spPr>
          <a:xfrm>
            <a:off x="1891408" y="1478125"/>
            <a:ext cx="65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22.12mm</a:t>
            </a:r>
            <a:endParaRPr sz="800"/>
          </a:p>
        </p:txBody>
      </p:sp>
      <p:cxnSp>
        <p:nvCxnSpPr>
          <p:cNvPr id="142" name="Google Shape;142;p9"/>
          <p:cNvCxnSpPr/>
          <p:nvPr/>
        </p:nvCxnSpPr>
        <p:spPr>
          <a:xfrm rot="10800000">
            <a:off x="331850" y="2397150"/>
            <a:ext cx="147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43" name="Google Shape;143;p9"/>
          <p:cNvSpPr txBox="1"/>
          <p:nvPr/>
        </p:nvSpPr>
        <p:spPr>
          <a:xfrm>
            <a:off x="741958" y="2308588"/>
            <a:ext cx="65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22.12mm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nurul syahidah binti. mohd yazair</dc:creator>
</cp:coreProperties>
</file>